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84" r:id="rId1"/>
    <p:sldMasterId id="2147483996" r:id="rId2"/>
  </p:sldMasterIdLst>
  <p:notesMasterIdLst>
    <p:notesMasterId r:id="rId17"/>
  </p:notesMasterIdLst>
  <p:sldIdLst>
    <p:sldId id="271" r:id="rId3"/>
    <p:sldId id="282" r:id="rId4"/>
    <p:sldId id="269" r:id="rId5"/>
    <p:sldId id="275" r:id="rId6"/>
    <p:sldId id="260" r:id="rId7"/>
    <p:sldId id="267" r:id="rId8"/>
    <p:sldId id="262" r:id="rId9"/>
    <p:sldId id="263" r:id="rId10"/>
    <p:sldId id="261" r:id="rId11"/>
    <p:sldId id="265" r:id="rId12"/>
    <p:sldId id="277" r:id="rId13"/>
    <p:sldId id="278" r:id="rId14"/>
    <p:sldId id="279" r:id="rId15"/>
    <p:sldId id="28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DA4986-8F56-4F13-8507-094B84463990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910A93-16FA-4956-8617-911B534C90B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53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910A93-16FA-4956-8617-911B534C90B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8324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comb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comb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comb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mb dir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mb dir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mb dir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mb dir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mb dir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mb dir="vert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mb dir="vert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mb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comb dir="vert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  <p:transition spd="med">
    <p:comb dir="vert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mb dir="vert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mb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comb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comb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comb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mb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comb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comb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comb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5" r:id="rId1"/>
    <p:sldLayoutId id="2147483986" r:id="rId2"/>
    <p:sldLayoutId id="2147483987" r:id="rId3"/>
    <p:sldLayoutId id="2147483988" r:id="rId4"/>
    <p:sldLayoutId id="2147483989" r:id="rId5"/>
    <p:sldLayoutId id="2147483990" r:id="rId6"/>
    <p:sldLayoutId id="2147483991" r:id="rId7"/>
    <p:sldLayoutId id="2147483992" r:id="rId8"/>
    <p:sldLayoutId id="2147483993" r:id="rId9"/>
    <p:sldLayoutId id="2147483994" r:id="rId10"/>
    <p:sldLayoutId id="2147483995" r:id="rId11"/>
  </p:sldLayoutIdLst>
  <p:transition spd="med">
    <p:comb dir="vert"/>
  </p:transition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07-Jul-13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ransition spd="med">
    <p:comb dir="vert"/>
  </p:transition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10" Type="http://schemas.openxmlformats.org/officeDocument/2006/relationships/image" Target="../media/image20.jpeg"/><Relationship Id="rId4" Type="http://schemas.openxmlformats.org/officeDocument/2006/relationships/image" Target="../media/image14.jpeg"/><Relationship Id="rId9" Type="http://schemas.openxmlformats.org/officeDocument/2006/relationships/image" Target="../media/image19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352800"/>
            <a:ext cx="7772400" cy="1362075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সিনিয়র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4400" dirty="0" smtClean="0">
                <a:latin typeface="NikoshBAN" pitchFamily="2" charset="0"/>
                <a:cs typeface="NikoshBAN" pitchFamily="2" charset="0"/>
              </a:rPr>
            </a:b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বজরা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উচ্চ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বিদ্যালয়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4400" dirty="0" smtClean="0">
                <a:latin typeface="NikoshBAN" pitchFamily="2" charset="0"/>
                <a:cs typeface="NikoshBAN" pitchFamily="2" charset="0"/>
              </a:rPr>
            </a:b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বজরা,সোনাইমুড়ী,নোয়াখালী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1143000"/>
            <a:ext cx="6096000" cy="743507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sz="7200" dirty="0" err="1" smtClean="0"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মোহাম্মদ</a:t>
            </a:r>
            <a:r>
              <a:rPr lang="en-US" sz="7200" dirty="0" smtClean="0"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জা</a:t>
            </a:r>
            <a:r>
              <a:rPr lang="en-US" sz="6900" dirty="0" err="1" smtClean="0"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ফ</a:t>
            </a:r>
            <a:r>
              <a:rPr lang="en-US" sz="7200" dirty="0" err="1" smtClean="0"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র</a:t>
            </a:r>
            <a:r>
              <a:rPr lang="en-US" sz="7200" dirty="0" smtClean="0"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উদ্দিন</a:t>
            </a:r>
            <a:endParaRPr lang="en-US" sz="7200" dirty="0" smtClean="0">
              <a:solidFill>
                <a:schemeClr val="tx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NikoshBAN" pitchFamily="2" charset="0"/>
              <a:cs typeface="NikoshBAN" pitchFamily="2" charset="0"/>
            </a:endParaRPr>
          </a:p>
          <a:p>
            <a:endParaRPr lang="en-US" dirty="0">
              <a:solidFill>
                <a:schemeClr val="tx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57400" y="228600"/>
            <a:ext cx="5257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u="sng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400" u="sng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zafo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5800" y="152400"/>
            <a:ext cx="1981200" cy="20781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38200" y="4953000"/>
            <a:ext cx="716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zaforuddin@yahoo.com</a:t>
            </a:r>
            <a:endParaRPr lang="en-US" dirty="0"/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0" y="1066800"/>
            <a:ext cx="4572000" cy="104644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অন্যান্যঃ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-</a:t>
            </a:r>
          </a:p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0" y="2690336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পাওনাদার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বাট্টা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সঞ্চিতি</a:t>
            </a:r>
            <a:endParaRPr lang="en-US" sz="32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বিক্রয়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ফেরত</a:t>
            </a:r>
            <a:endParaRPr lang="en-US" sz="32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অনাদায়ী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পাওনা</a:t>
            </a:r>
            <a:endParaRPr lang="en-US" sz="32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ইত্যাদি</a:t>
            </a:r>
            <a:endParaRPr lang="en-US" sz="32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2057400"/>
            <a:ext cx="8458200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তোমরা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দফা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ডেবিট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দিকের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দফা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খুজে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3505200"/>
            <a:ext cx="8153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ক্রয়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,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বিক্রয়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সমাপনী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মজুদপন্য,আসবাবপত্র,মজুরি,বেতন,বিজ্ঞাপন,অবচয়,কলকব্জা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</a:t>
            </a:r>
          </a:p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যাতায়াত,নগদান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</a:t>
            </a:r>
          </a:p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ইজারা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সম্পত্তি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উপভাড়া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প্রাপ্ত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কমিশন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,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কলকব্জা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971800" y="381000"/>
            <a:ext cx="4267200" cy="769441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457200"/>
            <a:ext cx="739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১|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দফা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রেওয়ামিল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ডেবিট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দিকে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লিখতে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8200" y="1600200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(ক)</a:t>
            </a:r>
            <a:r>
              <a:rPr lang="en-US" dirty="0" err="1" smtClean="0"/>
              <a:t>বেতন</a:t>
            </a:r>
            <a:r>
              <a:rPr lang="en-US" dirty="0" smtClean="0"/>
              <a:t>             (খ)</a:t>
            </a:r>
            <a:r>
              <a:rPr lang="en-US" dirty="0" err="1" smtClean="0"/>
              <a:t>বিক্রয়</a:t>
            </a:r>
            <a:r>
              <a:rPr lang="en-US" dirty="0" smtClean="0"/>
              <a:t>               (গ)</a:t>
            </a:r>
            <a:r>
              <a:rPr lang="en-US" dirty="0" err="1" smtClean="0"/>
              <a:t>উপভাড়া</a:t>
            </a:r>
            <a:r>
              <a:rPr lang="en-US" dirty="0" smtClean="0"/>
              <a:t>       (ঘ)</a:t>
            </a:r>
            <a:r>
              <a:rPr lang="en-US" dirty="0" err="1" smtClean="0"/>
              <a:t>প্রাপ্তভাড়া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2743200"/>
            <a:ext cx="7239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(২)  </a:t>
            </a:r>
            <a:r>
              <a:rPr lang="en-US" dirty="0" err="1" smtClean="0"/>
              <a:t>উদ্দীপক</a:t>
            </a:r>
            <a:r>
              <a:rPr lang="en-US" dirty="0" smtClean="0"/>
              <a:t>—</a:t>
            </a:r>
          </a:p>
          <a:p>
            <a:endParaRPr lang="en-US" dirty="0" smtClean="0"/>
          </a:p>
          <a:p>
            <a:pPr marL="400050" indent="-400050">
              <a:buFont typeface="+mj-lt"/>
              <a:buAutoNum type="romanUcPeriod"/>
            </a:pPr>
            <a:r>
              <a:rPr lang="en-US" dirty="0" err="1" smtClean="0"/>
              <a:t>যাতায়াত</a:t>
            </a:r>
            <a:endParaRPr lang="en-US" dirty="0" smtClean="0"/>
          </a:p>
          <a:p>
            <a:pPr marL="400050" indent="-400050">
              <a:buFont typeface="+mj-lt"/>
              <a:buAutoNum type="romanUcPeriod"/>
            </a:pPr>
            <a:r>
              <a:rPr lang="en-US" dirty="0" err="1" smtClean="0"/>
              <a:t>বিজ্ঞাপন</a:t>
            </a:r>
            <a:endParaRPr lang="en-US" dirty="0" smtClean="0"/>
          </a:p>
          <a:p>
            <a:pPr marL="400050" indent="-400050">
              <a:buFont typeface="+mj-lt"/>
              <a:buAutoNum type="romanUcPeriod"/>
            </a:pPr>
            <a:r>
              <a:rPr lang="en-US" dirty="0" err="1" smtClean="0"/>
              <a:t>বিক্রয়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43000" y="4191000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r>
              <a:rPr lang="en-US" dirty="0" err="1" smtClean="0"/>
              <a:t>কোন</a:t>
            </a:r>
            <a:r>
              <a:rPr lang="en-US" dirty="0" smtClean="0"/>
              <a:t> </a:t>
            </a:r>
            <a:r>
              <a:rPr lang="en-US" dirty="0" err="1" smtClean="0"/>
              <a:t>দফাগুলো</a:t>
            </a:r>
            <a:r>
              <a:rPr lang="en-US" dirty="0" smtClean="0"/>
              <a:t> </a:t>
            </a:r>
            <a:r>
              <a:rPr lang="en-US" dirty="0" err="1" smtClean="0"/>
              <a:t>রেওয়ামিলের</a:t>
            </a:r>
            <a:r>
              <a:rPr lang="en-US" dirty="0" smtClean="0"/>
              <a:t> </a:t>
            </a:r>
            <a:r>
              <a:rPr lang="en-US" dirty="0" err="1" smtClean="0"/>
              <a:t>ডেবিট</a:t>
            </a:r>
            <a:r>
              <a:rPr lang="en-US" dirty="0" smtClean="0"/>
              <a:t> </a:t>
            </a:r>
            <a:r>
              <a:rPr lang="en-US" dirty="0" err="1" smtClean="0"/>
              <a:t>দিকে</a:t>
            </a:r>
            <a:r>
              <a:rPr lang="en-US" dirty="0" smtClean="0"/>
              <a:t> </a:t>
            </a:r>
            <a:r>
              <a:rPr lang="en-US" dirty="0" err="1" smtClean="0"/>
              <a:t>লেখতে</a:t>
            </a:r>
            <a:r>
              <a:rPr lang="en-US" dirty="0" smtClean="0"/>
              <a:t> </a:t>
            </a:r>
            <a:r>
              <a:rPr lang="en-US" dirty="0" err="1" smtClean="0"/>
              <a:t>হয়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5562600"/>
            <a:ext cx="632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57250" lvl="1" indent="-400050"/>
            <a:r>
              <a:rPr lang="en-US" dirty="0" smtClean="0"/>
              <a:t>(ক) ।      (খ) ।।    (গ) ।,।।  (ঘ) ।,।।,।।।</a:t>
            </a:r>
          </a:p>
        </p:txBody>
      </p:sp>
      <p:sp>
        <p:nvSpPr>
          <p:cNvPr id="11" name="Down Arrow 10"/>
          <p:cNvSpPr/>
          <p:nvPr/>
        </p:nvSpPr>
        <p:spPr>
          <a:xfrm>
            <a:off x="3276600" y="4876800"/>
            <a:ext cx="1524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1143000" y="914400"/>
            <a:ext cx="1524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4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9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0" y="990601"/>
            <a:ext cx="4800600" cy="984885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----</a:t>
            </a: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1600200"/>
            <a:ext cx="784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81000" y="2514600"/>
            <a:ext cx="838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উদ্দীপক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ডেবিট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দিকের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দফা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গুলির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যোগফল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" y="3124200"/>
            <a:ext cx="8153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নগদান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হিসাব-২০,০০০/-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ব্যাংক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হিসাব-২৫,০০০/-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ইজারা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সম্পদ-৩০,০০০/- বিক্রয়-৭০,০০০/- ক্রয়-৪৫,০০০/-</a:t>
            </a:r>
          </a:p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মজুরি-১,৫০০/- বেতন-২৩,০০/-উপভাড়া-১,২০০/-বিজ্ঞাপন-১,৬০০/- আসবাবপত্র-২৩০০/-যাতায়াত-১।৪০০/-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2209800"/>
            <a:ext cx="7772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solidFill>
                  <a:srgbClr val="CC00FF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4000" dirty="0" smtClean="0">
              <a:solidFill>
                <a:srgbClr val="CC00FF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000" dirty="0" err="1" smtClean="0">
                <a:solidFill>
                  <a:srgbClr val="CC00FF"/>
                </a:solidFill>
                <a:latin typeface="NikoshBAN" pitchFamily="2" charset="0"/>
                <a:cs typeface="NikoshBAN" pitchFamily="2" charset="0"/>
              </a:rPr>
              <a:t>সবাই</a:t>
            </a:r>
            <a:r>
              <a:rPr lang="en-US" sz="4000" dirty="0" smtClean="0">
                <a:solidFill>
                  <a:srgbClr val="CC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CC00FF"/>
                </a:solidFill>
                <a:latin typeface="NikoshBAN" pitchFamily="2" charset="0"/>
                <a:cs typeface="NikoshBAN" pitchFamily="2" charset="0"/>
              </a:rPr>
              <a:t>ভাল</a:t>
            </a:r>
            <a:r>
              <a:rPr lang="en-US" sz="4000" dirty="0" smtClean="0">
                <a:solidFill>
                  <a:srgbClr val="CC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CC00FF"/>
                </a:solidFill>
                <a:latin typeface="NikoshBAN" pitchFamily="2" charset="0"/>
                <a:cs typeface="NikoshBAN" pitchFamily="2" charset="0"/>
              </a:rPr>
              <a:t>থাক</a:t>
            </a:r>
            <a:r>
              <a:rPr lang="en-US" sz="4000" dirty="0" smtClean="0">
                <a:solidFill>
                  <a:srgbClr val="CC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CC00FF"/>
                </a:solidFill>
                <a:latin typeface="NikoshBAN" pitchFamily="2" charset="0"/>
                <a:cs typeface="NikoshBAN" pitchFamily="2" charset="0"/>
              </a:rPr>
              <a:t>সুস্থ</a:t>
            </a:r>
            <a:r>
              <a:rPr lang="en-US" sz="4000" dirty="0" smtClean="0">
                <a:solidFill>
                  <a:srgbClr val="CC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CC00FF"/>
                </a:solidFill>
                <a:latin typeface="NikoshBAN" pitchFamily="2" charset="0"/>
                <a:cs typeface="NikoshBAN" pitchFamily="2" charset="0"/>
              </a:rPr>
              <a:t>থাক</a:t>
            </a:r>
            <a:endParaRPr lang="en-US" sz="4000" dirty="0" smtClean="0">
              <a:solidFill>
                <a:srgbClr val="CC00FF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000" dirty="0" err="1" smtClean="0">
                <a:solidFill>
                  <a:srgbClr val="CC00FF"/>
                </a:solidFill>
                <a:latin typeface="NikoshBAN" pitchFamily="2" charset="0"/>
                <a:cs typeface="NikoshBAN" pitchFamily="2" charset="0"/>
              </a:rPr>
              <a:t>খোদা</a:t>
            </a:r>
            <a:r>
              <a:rPr lang="en-US" sz="4000" dirty="0" smtClean="0">
                <a:solidFill>
                  <a:srgbClr val="CC00FF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CC00FF"/>
                </a:solidFill>
                <a:latin typeface="NikoshBAN" pitchFamily="2" charset="0"/>
                <a:cs typeface="NikoshBAN" pitchFamily="2" charset="0"/>
              </a:rPr>
              <a:t>হাফেজ</a:t>
            </a:r>
            <a:endParaRPr lang="en-US" sz="4000" dirty="0">
              <a:solidFill>
                <a:srgbClr val="CC00FF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Tulip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4229908"/>
            <a:ext cx="8686800" cy="1981200"/>
          </a:xfrm>
          <a:prstGeom prst="rect">
            <a:avLst/>
          </a:prstGeom>
        </p:spPr>
      </p:pic>
    </p:spTree>
  </p:cSld>
  <p:clrMapOvr>
    <a:masterClrMapping/>
  </p:clrMapOvr>
  <p:transition spd="med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38400" y="1066800"/>
            <a:ext cx="5269392" cy="70788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sz="40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১/</a:t>
            </a:r>
            <a:r>
              <a:rPr lang="en-US" sz="4000" u="sng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রেওয়ামিলে</a:t>
            </a:r>
            <a:r>
              <a:rPr lang="en-US" sz="40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u="sng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কয়টি</a:t>
            </a:r>
            <a:r>
              <a:rPr lang="en-US" sz="40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u="sng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দিক</a:t>
            </a:r>
            <a:r>
              <a:rPr lang="en-US" sz="40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u="sng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sz="40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4000" u="sng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581400" y="1828800"/>
            <a:ext cx="245291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dirty="0" err="1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দুটি</a:t>
            </a:r>
            <a:r>
              <a:rPr lang="en-US" sz="40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দিক</a:t>
            </a:r>
            <a:r>
              <a:rPr lang="en-US" sz="40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থাকে</a:t>
            </a:r>
            <a:endParaRPr lang="en-US" sz="4000" dirty="0"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rot="10800000" flipV="1">
            <a:off x="2438400" y="2362200"/>
            <a:ext cx="2133600" cy="10668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4572000" y="2362200"/>
            <a:ext cx="1600200" cy="1143000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4953000" y="3276600"/>
            <a:ext cx="2362200" cy="9144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ক্রেডিট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দিক</a:t>
            </a:r>
            <a:endParaRPr lang="en-US" sz="32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743200" y="4800600"/>
            <a:ext cx="3403496" cy="58477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২/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ডেবিট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দিকে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838200" y="3276600"/>
            <a:ext cx="2438400" cy="76200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ডেবিট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দিক</a:t>
            </a:r>
            <a:endParaRPr lang="en-US" sz="32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505200" y="5791200"/>
            <a:ext cx="388620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দফা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/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হিসাব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44097" y="381000"/>
            <a:ext cx="5410200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পূর্বজ্ঞান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যাচাই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11" grpId="0" animBg="1"/>
      <p:bldP spid="12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1752600"/>
            <a:ext cx="8001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66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                  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অধ্যায়-৮</a:t>
            </a:r>
          </a:p>
          <a:p>
            <a:pPr algn="ctr"/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                             </a:t>
            </a:r>
          </a:p>
          <a:p>
            <a:pPr algn="ctr"/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                                   </a:t>
            </a:r>
          </a:p>
          <a:p>
            <a:pPr algn="ctr"/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                                    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রেওয়ামিল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4600" y="2133600"/>
            <a:ext cx="426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হিসাববিজ্ঞান</a:t>
            </a:r>
            <a:endParaRPr lang="en-US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0" y="3505200"/>
            <a:ext cx="213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           </a:t>
            </a:r>
          </a:p>
          <a:p>
            <a:r>
              <a:rPr lang="en-US" sz="3600" i="1" dirty="0" err="1" smtClean="0"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3600" i="1" dirty="0" smtClean="0">
                <a:latin typeface="NikoshBAN" pitchFamily="2" charset="0"/>
                <a:cs typeface="NikoshBAN" pitchFamily="2" charset="0"/>
              </a:rPr>
              <a:t>- </a:t>
            </a:r>
            <a:r>
              <a:rPr lang="en-US" sz="3600" i="1" dirty="0" err="1" smtClean="0">
                <a:latin typeface="NikoshBAN" pitchFamily="2" charset="0"/>
                <a:cs typeface="NikoshBAN" pitchFamily="2" charset="0"/>
              </a:rPr>
              <a:t>দশম</a:t>
            </a:r>
            <a:r>
              <a:rPr lang="en-US" sz="3600" i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600" i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92477" y="609600"/>
            <a:ext cx="4953000" cy="7694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7200" y="2133600"/>
            <a:ext cx="8229600" cy="584775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রেওয়ামিলের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ডেবিট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দিকের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দফা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/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হিসাব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লিখতে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5400" y="3352800"/>
            <a:ext cx="7010400" cy="95410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দফাসমূহ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দিয়ে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রেওয়ামিলের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ডেবিট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দিকের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যোগফল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19400" y="533400"/>
            <a:ext cx="419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54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chemeClr val="accent1">
                  <a:lumMod val="75000"/>
                </a:schemeClr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2057400" y="1524000"/>
            <a:ext cx="5181600" cy="8382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সম্পদ</a:t>
            </a:r>
            <a:endParaRPr lang="en-US" sz="2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990600" y="457200"/>
            <a:ext cx="76962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রেওয়ামিল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ডেবিট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দিকের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দফা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/ </a:t>
            </a:r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হিসাব</a:t>
            </a: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সমুহঃ</a:t>
            </a:r>
            <a:endParaRPr lang="en-US" sz="3600" dirty="0"/>
          </a:p>
        </p:txBody>
      </p:sp>
      <p:sp>
        <p:nvSpPr>
          <p:cNvPr id="2" name="TextBox 1"/>
          <p:cNvSpPr txBox="1"/>
          <p:nvPr/>
        </p:nvSpPr>
        <p:spPr>
          <a:xfrm>
            <a:off x="1600200" y="1447800"/>
            <a:ext cx="800100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4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24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                                   </a:t>
            </a:r>
          </a:p>
          <a:p>
            <a:endParaRPr lang="en-US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7" name="Picture 16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895600"/>
            <a:ext cx="1905000" cy="1219200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762000" y="426720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নগদান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হিসাব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276600" y="4267200"/>
            <a:ext cx="16065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ব্যাংক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হিসাব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5" name="Picture 24" descr="j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2895600"/>
            <a:ext cx="1904999" cy="1219200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5791200" y="4343400"/>
            <a:ext cx="166423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দালানকোঠা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হিসাব</a:t>
            </a:r>
            <a:endParaRPr lang="en-US" sz="2000" dirty="0" smtClean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7" name="Picture 26" descr="sz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38800" y="2895600"/>
            <a:ext cx="1905000" cy="1219200"/>
          </a:xfrm>
          <a:prstGeom prst="rect">
            <a:avLst/>
          </a:prstGeom>
        </p:spPr>
      </p:pic>
      <p:sp>
        <p:nvSpPr>
          <p:cNvPr id="28" name="Rectangle 27"/>
          <p:cNvSpPr/>
          <p:nvPr/>
        </p:nvSpPr>
        <p:spPr>
          <a:xfrm>
            <a:off x="1066800" y="5943600"/>
            <a:ext cx="1143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ভুমি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হিসাব</a:t>
            </a:r>
            <a:endParaRPr lang="en-US" sz="2000" dirty="0" smtClean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9" name="Picture 28" descr="hhhj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000" y="4953000"/>
            <a:ext cx="1752600" cy="914399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3200400" y="6019800"/>
            <a:ext cx="1295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প্রাপ্যবিল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হিসাব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1" name="Picture 30" descr="dolil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95600" y="4953000"/>
            <a:ext cx="1981200" cy="990600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5791200" y="6019800"/>
            <a:ext cx="1905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কলকব্জা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হিসাব</a:t>
            </a:r>
            <a:endParaRPr lang="en-US" dirty="0"/>
          </a:p>
        </p:txBody>
      </p:sp>
      <p:pic>
        <p:nvPicPr>
          <p:cNvPr id="33" name="Picture 32" descr="kolkblj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86400" y="4953000"/>
            <a:ext cx="2819400" cy="106680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410200" y="1676400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ডেবিটঃ</a:t>
            </a:r>
            <a:r>
              <a:rPr lang="en-US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-</a:t>
            </a:r>
            <a:endParaRPr lang="en-US" dirty="0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1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uiExpand="1" build="allAtOnce" animBg="1"/>
      <p:bldP spid="4" grpId="0" animBg="1"/>
      <p:bldP spid="23" grpId="0"/>
      <p:bldP spid="24" grpId="0"/>
      <p:bldP spid="26" grpId="0"/>
      <p:bldP spid="28" grpId="0"/>
      <p:bldP spid="30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762000"/>
            <a:ext cx="2466975" cy="1600200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990600" y="2514600"/>
            <a:ext cx="23622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আসবাবপত্র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হিসাব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66800" y="3352801"/>
            <a:ext cx="3124200" cy="13234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দেনাদার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হিসাব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  <a:p>
            <a:endParaRPr lang="en-US" sz="4000" dirty="0"/>
          </a:p>
        </p:txBody>
      </p:sp>
      <p:sp>
        <p:nvSpPr>
          <p:cNvPr id="20" name="TextBox 19"/>
          <p:cNvSpPr txBox="1"/>
          <p:nvPr/>
        </p:nvSpPr>
        <p:spPr>
          <a:xfrm>
            <a:off x="2438400" y="4876800"/>
            <a:ext cx="3124200" cy="10772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ইজারাসম্পত্তি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হিসাব</a:t>
            </a:r>
            <a:endParaRPr lang="en-US" sz="3200" dirty="0" smtClean="0">
              <a:latin typeface="NikoshBAN" pitchFamily="2" charset="0"/>
              <a:cs typeface="NikoshBAN" pitchFamily="2" charset="0"/>
            </a:endParaRPr>
          </a:p>
          <a:p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705600" y="5447241"/>
            <a:ext cx="1219200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ইত্যাদি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9" grpId="0" animBg="1"/>
      <p:bldP spid="20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0" y="457200"/>
            <a:ext cx="4481697" cy="76944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খরচ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ডেবিটঃ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-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81000" y="1676400"/>
            <a:ext cx="152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ক্রয়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হিসাব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28600" y="2895600"/>
            <a:ext cx="16433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মজুরি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হিসাব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791200" y="3886200"/>
            <a:ext cx="1330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ডকচার্জ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715000" y="1676400"/>
            <a:ext cx="13687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বেতন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81000" y="4114800"/>
            <a:ext cx="14600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পরিবহন</a:t>
            </a:r>
            <a:endParaRPr lang="en-US" sz="24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638800" y="2667000"/>
            <a:ext cx="1600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মনিহারি</a:t>
            </a:r>
            <a:endParaRPr lang="en-US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343400" y="4343400"/>
            <a:ext cx="10438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8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ভাড়া</a:t>
            </a:r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33400" y="5257800"/>
            <a:ext cx="12875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যাতায়াত</a:t>
            </a:r>
            <a:endParaRPr lang="en-US" sz="24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91000" y="5791200"/>
            <a:ext cx="4953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ইত্যাদি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2" name="Picture 11" descr="et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1200" y="3733800"/>
            <a:ext cx="1828800" cy="1219200"/>
          </a:xfrm>
          <a:prstGeom prst="rect">
            <a:avLst/>
          </a:prstGeom>
        </p:spPr>
      </p:pic>
      <p:pic>
        <p:nvPicPr>
          <p:cNvPr id="13" name="Picture 12" descr="ht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1200" y="2590800"/>
            <a:ext cx="1828800" cy="1066799"/>
          </a:xfrm>
          <a:prstGeom prst="rect">
            <a:avLst/>
          </a:prstGeom>
        </p:spPr>
      </p:pic>
      <p:pic>
        <p:nvPicPr>
          <p:cNvPr id="20" name="Picture 19" descr="tyfh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34200" y="1143000"/>
            <a:ext cx="1828800" cy="1219200"/>
          </a:xfrm>
          <a:prstGeom prst="rect">
            <a:avLst/>
          </a:prstGeom>
        </p:spPr>
      </p:pic>
      <p:pic>
        <p:nvPicPr>
          <p:cNvPr id="21" name="Picture 20" descr="juit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62800" y="2514600"/>
            <a:ext cx="1600200" cy="1066800"/>
          </a:xfrm>
          <a:prstGeom prst="rect">
            <a:avLst/>
          </a:prstGeom>
        </p:spPr>
      </p:pic>
      <p:pic>
        <p:nvPicPr>
          <p:cNvPr id="22" name="Picture 21" descr="opo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981200" y="5181600"/>
            <a:ext cx="1828800" cy="1066800"/>
          </a:xfrm>
          <a:prstGeom prst="rect">
            <a:avLst/>
          </a:prstGeom>
        </p:spPr>
      </p:pic>
      <p:pic>
        <p:nvPicPr>
          <p:cNvPr id="23" name="Picture 22" descr="goi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62800" y="5029200"/>
            <a:ext cx="1600200" cy="838200"/>
          </a:xfrm>
          <a:prstGeom prst="rect">
            <a:avLst/>
          </a:prstGeom>
        </p:spPr>
      </p:pic>
      <p:pic>
        <p:nvPicPr>
          <p:cNvPr id="25" name="Picture 24" descr="j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905000" y="1524000"/>
            <a:ext cx="1981200" cy="990600"/>
          </a:xfrm>
          <a:prstGeom prst="rect">
            <a:avLst/>
          </a:prstGeom>
        </p:spPr>
      </p:pic>
      <p:pic>
        <p:nvPicPr>
          <p:cNvPr id="26" name="Picture 25" descr="rty.jpg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162800" y="3733800"/>
            <a:ext cx="1600200" cy="1143000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5867400" y="5105400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বিজ্ঞাপন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/>
      <p:bldP spid="17" grpId="0"/>
      <p:bldP spid="18" grpId="0"/>
      <p:bldP spid="9" grpId="1"/>
      <p:bldP spid="10" grpId="0"/>
      <p:bldP spid="11" grpId="0"/>
      <p:bldP spid="15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0" y="914400"/>
            <a:ext cx="6172200" cy="762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524000" y="990600"/>
            <a:ext cx="617220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অগ্রিম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খরচ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ডেবিটঃ</a:t>
            </a:r>
            <a:r>
              <a:rPr lang="en-US" sz="4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-</a:t>
            </a:r>
          </a:p>
          <a:p>
            <a:pPr>
              <a:buFont typeface="Wingdings" pitchFamily="2" charset="2"/>
              <a:buChar char="q"/>
            </a:pP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অগ্রিম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মজুরি</a:t>
            </a:r>
            <a:endParaRPr lang="en-US" sz="32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অগ্রিম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বেতন</a:t>
            </a:r>
            <a:endParaRPr lang="en-US" sz="32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অগ্রিম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পরিবহন</a:t>
            </a:r>
            <a:endParaRPr lang="en-US" sz="32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অগ্রিম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ভাড়া</a:t>
            </a:r>
            <a:endParaRPr lang="en-US" sz="32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অগ্রিম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মনিহারি</a:t>
            </a:r>
            <a:endParaRPr lang="en-US" sz="32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অগ্রিম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যাতায়াত</a:t>
            </a:r>
            <a:endParaRPr lang="en-US" sz="32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অগ্রিম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বিজ্ঞাপন</a:t>
            </a:r>
            <a:endParaRPr lang="en-US" sz="32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00200" y="5105400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ইত্যাদি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81200" y="1524000"/>
            <a:ext cx="4572000" cy="70788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1"/>
            </a:solidFill>
            <a:prstDash val="solid"/>
          </a:ln>
        </p:spPr>
        <p:txBody>
          <a:bodyPr wrap="square">
            <a:spAutoFit/>
          </a:bodyPr>
          <a:lstStyle/>
          <a:p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বকেয়া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আয়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ডেবিট</a:t>
            </a:r>
            <a:r>
              <a:rPr lang="en-US" sz="4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-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0" y="2828836"/>
            <a:ext cx="4572000" cy="206210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বকেয়া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শিক্ষানবিস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সেলামি</a:t>
            </a:r>
            <a:endParaRPr lang="en-US" sz="32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বকেয়া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উপভাড়া</a:t>
            </a:r>
            <a:endParaRPr lang="en-US" sz="32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বকেয়া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বিনিয়োগের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সুদ</a:t>
            </a:r>
            <a:endParaRPr lang="en-US" sz="32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ইত্যাদি</a:t>
            </a:r>
            <a:endParaRPr lang="en-US" sz="3200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1296</TotalTime>
  <Words>284</Words>
  <Application>Microsoft Office PowerPoint</Application>
  <PresentationFormat>On-screen Show (4:3)</PresentationFormat>
  <Paragraphs>97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Civic</vt:lpstr>
      <vt:lpstr>Aspect</vt:lpstr>
      <vt:lpstr>সিনিয়র শিক্ষক বজরা উচ্চ বিদ্যালয় বজরা,সোনাইমুড়ী,নোয়াখালী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Doel-1612i3</cp:lastModifiedBy>
  <cp:revision>214</cp:revision>
  <dcterms:created xsi:type="dcterms:W3CDTF">2006-08-16T00:00:00Z</dcterms:created>
  <dcterms:modified xsi:type="dcterms:W3CDTF">2013-07-07T07:46:05Z</dcterms:modified>
</cp:coreProperties>
</file>